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20" y="4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68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gradFill rotWithShape="1">
          <a:gsLst>
            <a:gs pos="0">
              <a:srgbClr val="162E55"/>
            </a:gs>
            <a:gs pos="70000">
              <a:srgbClr val="0D1F3C"/>
            </a:gs>
          </a:gsLst>
          <a:path path="circle">
            <a:fillToRect l="50000" t="60000" r="50000" b="4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63942" y="194267"/>
            <a:ext cx="2457804" cy="220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38"/>
              </a:lnSpc>
              <a:buNone/>
            </a:pPr>
            <a:r>
              <a:rPr lang="en-US" sz="1580" b="1" kern="0" spc="63" dirty="0">
                <a:solidFill>
                  <a:srgbClr val="FFFFFF"/>
                </a:solidFill>
                <a:latin typeface="Montserrat" panose="00000500000000000000" pitchFamily="2" charset="0"/>
                <a:ea typeface="Calibri Light" pitchFamily="34" charset="-122"/>
                <a:cs typeface="Calibri Light" pitchFamily="34" charset="-120"/>
              </a:rPr>
              <a:t>STEM ADVOCATE LLC</a:t>
            </a:r>
            <a:endParaRPr lang="en-US" sz="1580" dirty="0">
              <a:latin typeface="Montserrat" panose="000005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263942" y="418558"/>
            <a:ext cx="2526715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5"/>
              </a:lnSpc>
              <a:buNone/>
            </a:pPr>
            <a:r>
              <a:rPr lang="en-US" sz="790" kern="0" spc="16" dirty="0">
                <a:solidFill>
                  <a:schemeClr val="bg1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Circular Economy – Hybrid Business Model </a:t>
            </a:r>
            <a:endParaRPr lang="en-US" sz="79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989810" y="12594"/>
            <a:ext cx="272496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i="1" kern="0" spc="9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Investing in People. Transforming Communities.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9220" y="614660"/>
            <a:ext cx="8285559" cy="10120"/>
          </a:xfrm>
          <a:prstGeom prst="rect">
            <a:avLst/>
          </a:prstGeom>
          <a:gradFill rotWithShape="1">
            <a:gsLst>
              <a:gs pos="0">
                <a:srgbClr val="00C896"/>
              </a:gs>
              <a:gs pos="100000">
                <a:srgbClr val="00C896">
                  <a:alpha val="2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5984" y="1374111"/>
            <a:ext cx="2663764" cy="26637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36132" y="1842939"/>
            <a:ext cx="1950095" cy="745629"/>
          </a:xfrm>
          <a:prstGeom prst="roundRect">
            <a:avLst>
              <a:gd name="adj" fmla="val 9538"/>
            </a:avLst>
          </a:prstGeom>
          <a:solidFill>
            <a:srgbClr val="112A50"/>
          </a:solidFill>
          <a:ln/>
          <a:effectLst>
            <a:outerShdw blurRad="128270" dist="29210" dir="5400000" algn="bl" rotWithShape="0">
              <a:srgbClr val="000000">
                <a:alpha val="3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4536132" y="1842939"/>
            <a:ext cx="28575" cy="745629"/>
          </a:xfrm>
          <a:custGeom>
            <a:avLst/>
            <a:gdLst/>
            <a:ahLst/>
            <a:cxnLst/>
            <a:rect l="l" t="t" r="r" b="b"/>
            <a:pathLst>
              <a:path w="28575" h="745629">
                <a:moveTo>
                  <a:pt x="0" y="71120"/>
                </a:moveTo>
                <a:lnTo>
                  <a:pt x="3572" y="48865"/>
                </a:lnTo>
                <a:lnTo>
                  <a:pt x="7144" y="40054"/>
                </a:lnTo>
                <a:lnTo>
                  <a:pt x="10716" y="33579"/>
                </a:lnTo>
                <a:lnTo>
                  <a:pt x="14288" y="28363"/>
                </a:lnTo>
                <a:lnTo>
                  <a:pt x="17859" y="23989"/>
                </a:lnTo>
                <a:lnTo>
                  <a:pt x="21431" y="20237"/>
                </a:lnTo>
                <a:lnTo>
                  <a:pt x="25003" y="16979"/>
                </a:lnTo>
                <a:lnTo>
                  <a:pt x="28575" y="14129"/>
                </a:lnTo>
                <a:lnTo>
                  <a:pt x="28575" y="731500"/>
                </a:lnTo>
                <a:lnTo>
                  <a:pt x="25003" y="728650"/>
                </a:lnTo>
                <a:lnTo>
                  <a:pt x="21431" y="725392"/>
                </a:lnTo>
                <a:lnTo>
                  <a:pt x="17859" y="721640"/>
                </a:lnTo>
                <a:lnTo>
                  <a:pt x="14288" y="717265"/>
                </a:lnTo>
                <a:lnTo>
                  <a:pt x="10716" y="712050"/>
                </a:lnTo>
                <a:lnTo>
                  <a:pt x="7144" y="705575"/>
                </a:lnTo>
                <a:lnTo>
                  <a:pt x="3572" y="696764"/>
                </a:lnTo>
                <a:lnTo>
                  <a:pt x="0" y="674509"/>
                </a:lnTo>
                <a:close/>
              </a:path>
            </a:pathLst>
          </a:custGeom>
          <a:solidFill>
            <a:srgbClr val="F9A825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525" y="1953973"/>
            <a:ext cx="132588" cy="1325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29770" y="1945035"/>
            <a:ext cx="571187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F9A825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FUNDERS</a:t>
            </a:r>
            <a:endParaRPr lang="en-US" sz="790" dirty="0">
              <a:latin typeface="Montserrat" panose="00000500000000000000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4655238" y="2119100"/>
            <a:ext cx="1821460" cy="371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Schools, Upward Bounds, Individuals, Foundations, Corporations, Government Partners who </a:t>
            </a:r>
            <a:r>
              <a:rPr lang="en-US" sz="620" b="1" dirty="0">
                <a:solidFill>
                  <a:srgbClr val="F9A825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Pour In</a:t>
            </a: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resources, grants, donations, &amp; investments to fuel the mission.</a:t>
            </a:r>
            <a:endParaRPr lang="en-US" sz="620" dirty="0">
              <a:latin typeface="Montserrat" panose="00000500000000000000" pitchFamily="2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586538" y="1842939"/>
            <a:ext cx="1950095" cy="745629"/>
          </a:xfrm>
          <a:prstGeom prst="roundRect">
            <a:avLst>
              <a:gd name="adj" fmla="val 9538"/>
            </a:avLst>
          </a:prstGeom>
          <a:solidFill>
            <a:srgbClr val="112A50"/>
          </a:solidFill>
          <a:ln/>
          <a:effectLst>
            <a:outerShdw blurRad="128270" dist="29210" dir="5400000" algn="bl" rotWithShape="0">
              <a:srgbClr val="000000">
                <a:alpha val="3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6586538" y="1842939"/>
            <a:ext cx="28575" cy="745629"/>
          </a:xfrm>
          <a:custGeom>
            <a:avLst/>
            <a:gdLst/>
            <a:ahLst/>
            <a:cxnLst/>
            <a:rect l="l" t="t" r="r" b="b"/>
            <a:pathLst>
              <a:path w="28575" h="745629">
                <a:moveTo>
                  <a:pt x="0" y="71120"/>
                </a:moveTo>
                <a:lnTo>
                  <a:pt x="3572" y="48865"/>
                </a:lnTo>
                <a:lnTo>
                  <a:pt x="7144" y="40054"/>
                </a:lnTo>
                <a:lnTo>
                  <a:pt x="10716" y="33579"/>
                </a:lnTo>
                <a:lnTo>
                  <a:pt x="14288" y="28363"/>
                </a:lnTo>
                <a:lnTo>
                  <a:pt x="17859" y="23989"/>
                </a:lnTo>
                <a:lnTo>
                  <a:pt x="21431" y="20237"/>
                </a:lnTo>
                <a:lnTo>
                  <a:pt x="25003" y="16979"/>
                </a:lnTo>
                <a:lnTo>
                  <a:pt x="28575" y="14129"/>
                </a:lnTo>
                <a:lnTo>
                  <a:pt x="28575" y="731500"/>
                </a:lnTo>
                <a:lnTo>
                  <a:pt x="25003" y="728650"/>
                </a:lnTo>
                <a:lnTo>
                  <a:pt x="21431" y="725392"/>
                </a:lnTo>
                <a:lnTo>
                  <a:pt x="17859" y="721640"/>
                </a:lnTo>
                <a:lnTo>
                  <a:pt x="14288" y="717265"/>
                </a:lnTo>
                <a:lnTo>
                  <a:pt x="10716" y="712050"/>
                </a:lnTo>
                <a:lnTo>
                  <a:pt x="7144" y="705575"/>
                </a:lnTo>
                <a:lnTo>
                  <a:pt x="3572" y="696764"/>
                </a:lnTo>
                <a:lnTo>
                  <a:pt x="0" y="674509"/>
                </a:lnTo>
                <a:close/>
              </a:path>
            </a:pathLst>
          </a:custGeom>
          <a:solidFill>
            <a:srgbClr val="00C896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02930" y="1953973"/>
            <a:ext cx="132588" cy="13258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880175" y="1945035"/>
            <a:ext cx="1281366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STEM ADVOCATE LLC</a:t>
            </a:r>
            <a:endParaRPr lang="en-US" sz="790" dirty="0">
              <a:latin typeface="Montserrat" panose="00000500000000000000" pitchFamily="2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6695863" y="2138660"/>
            <a:ext cx="1854842" cy="371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The catalyst — programs, services, mentorship &amp; pathways that </a:t>
            </a:r>
            <a:r>
              <a:rPr lang="en-US" sz="620" b="1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Lift Up</a:t>
            </a: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underrepresented STEM talent from opportunity gaps.</a:t>
            </a:r>
            <a:endParaRPr lang="en-US" sz="620" dirty="0">
              <a:latin typeface="Montserrat" panose="00000500000000000000" pitchFamily="2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4536132" y="2688878"/>
            <a:ext cx="1950095" cy="745629"/>
          </a:xfrm>
          <a:prstGeom prst="roundRect">
            <a:avLst>
              <a:gd name="adj" fmla="val 9538"/>
            </a:avLst>
          </a:prstGeom>
          <a:solidFill>
            <a:srgbClr val="112A50"/>
          </a:solidFill>
          <a:ln/>
          <a:effectLst>
            <a:outerShdw blurRad="128270" dist="29210" dir="5400000" algn="bl" rotWithShape="0">
              <a:srgbClr val="000000">
                <a:alpha val="3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4536132" y="2688878"/>
            <a:ext cx="28575" cy="745629"/>
          </a:xfrm>
          <a:custGeom>
            <a:avLst/>
            <a:gdLst/>
            <a:ahLst/>
            <a:cxnLst/>
            <a:rect l="l" t="t" r="r" b="b"/>
            <a:pathLst>
              <a:path w="28575" h="745629">
                <a:moveTo>
                  <a:pt x="0" y="71120"/>
                </a:moveTo>
                <a:lnTo>
                  <a:pt x="3572" y="48865"/>
                </a:lnTo>
                <a:lnTo>
                  <a:pt x="7144" y="40054"/>
                </a:lnTo>
                <a:lnTo>
                  <a:pt x="10716" y="33579"/>
                </a:lnTo>
                <a:lnTo>
                  <a:pt x="14288" y="28363"/>
                </a:lnTo>
                <a:lnTo>
                  <a:pt x="17859" y="23989"/>
                </a:lnTo>
                <a:lnTo>
                  <a:pt x="21431" y="20237"/>
                </a:lnTo>
                <a:lnTo>
                  <a:pt x="25003" y="16979"/>
                </a:lnTo>
                <a:lnTo>
                  <a:pt x="28575" y="14129"/>
                </a:lnTo>
                <a:lnTo>
                  <a:pt x="28575" y="731500"/>
                </a:lnTo>
                <a:lnTo>
                  <a:pt x="25003" y="728650"/>
                </a:lnTo>
                <a:lnTo>
                  <a:pt x="21431" y="725392"/>
                </a:lnTo>
                <a:lnTo>
                  <a:pt x="17859" y="721640"/>
                </a:lnTo>
                <a:lnTo>
                  <a:pt x="14288" y="717265"/>
                </a:lnTo>
                <a:lnTo>
                  <a:pt x="10716" y="712050"/>
                </a:lnTo>
                <a:lnTo>
                  <a:pt x="7144" y="705575"/>
                </a:lnTo>
                <a:lnTo>
                  <a:pt x="3572" y="696764"/>
                </a:lnTo>
                <a:lnTo>
                  <a:pt x="0" y="674509"/>
                </a:lnTo>
                <a:close/>
              </a:path>
            </a:pathLst>
          </a:custGeom>
          <a:solidFill>
            <a:srgbClr val="FF6B6B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52525" y="2799912"/>
            <a:ext cx="132588" cy="13258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829770" y="2790974"/>
            <a:ext cx="637982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FF6B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STUDENTS</a:t>
            </a:r>
            <a:endParaRPr lang="en-US" sz="790" dirty="0">
              <a:latin typeface="Montserrat" panose="00000500000000000000" pitchFamily="2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4665018" y="2955259"/>
            <a:ext cx="1745602" cy="371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Young leaders who </a:t>
            </a:r>
            <a:r>
              <a:rPr lang="en-US" sz="620" b="1" dirty="0">
                <a:solidFill>
                  <a:srgbClr val="FF6B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Rise Into</a:t>
            </a: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careers, higher education, entrepreneurship, &amp; innovation — becoming the next generation of STEM changemakers.</a:t>
            </a:r>
            <a:endParaRPr lang="en-US" sz="620" dirty="0">
              <a:latin typeface="Montserrat" panose="00000500000000000000" pitchFamily="2" charset="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6586538" y="2688878"/>
            <a:ext cx="1950095" cy="745629"/>
          </a:xfrm>
          <a:prstGeom prst="roundRect">
            <a:avLst>
              <a:gd name="adj" fmla="val 9538"/>
            </a:avLst>
          </a:prstGeom>
          <a:solidFill>
            <a:srgbClr val="112A50"/>
          </a:solidFill>
          <a:ln/>
          <a:effectLst>
            <a:outerShdw blurRad="128270" dist="29210" dir="5400000" algn="bl" rotWithShape="0">
              <a:srgbClr val="000000">
                <a:alpha val="3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6586538" y="2688878"/>
            <a:ext cx="28575" cy="745629"/>
          </a:xfrm>
          <a:custGeom>
            <a:avLst/>
            <a:gdLst/>
            <a:ahLst/>
            <a:cxnLst/>
            <a:rect l="l" t="t" r="r" b="b"/>
            <a:pathLst>
              <a:path w="28575" h="745629">
                <a:moveTo>
                  <a:pt x="0" y="71120"/>
                </a:moveTo>
                <a:lnTo>
                  <a:pt x="3572" y="48865"/>
                </a:lnTo>
                <a:lnTo>
                  <a:pt x="7144" y="40054"/>
                </a:lnTo>
                <a:lnTo>
                  <a:pt x="10716" y="33579"/>
                </a:lnTo>
                <a:lnTo>
                  <a:pt x="14288" y="28363"/>
                </a:lnTo>
                <a:lnTo>
                  <a:pt x="17859" y="23989"/>
                </a:lnTo>
                <a:lnTo>
                  <a:pt x="21431" y="20237"/>
                </a:lnTo>
                <a:lnTo>
                  <a:pt x="25003" y="16979"/>
                </a:lnTo>
                <a:lnTo>
                  <a:pt x="28575" y="14129"/>
                </a:lnTo>
                <a:lnTo>
                  <a:pt x="28575" y="731500"/>
                </a:lnTo>
                <a:lnTo>
                  <a:pt x="25003" y="728650"/>
                </a:lnTo>
                <a:lnTo>
                  <a:pt x="21431" y="725392"/>
                </a:lnTo>
                <a:lnTo>
                  <a:pt x="17859" y="721640"/>
                </a:lnTo>
                <a:lnTo>
                  <a:pt x="14288" y="717265"/>
                </a:lnTo>
                <a:lnTo>
                  <a:pt x="10716" y="712050"/>
                </a:lnTo>
                <a:lnTo>
                  <a:pt x="7144" y="705575"/>
                </a:lnTo>
                <a:lnTo>
                  <a:pt x="3572" y="696764"/>
                </a:lnTo>
                <a:lnTo>
                  <a:pt x="0" y="674509"/>
                </a:lnTo>
                <a:close/>
              </a:path>
            </a:pathLst>
          </a:custGeom>
          <a:solidFill>
            <a:srgbClr val="A78BFA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02930" y="2799912"/>
            <a:ext cx="132588" cy="13258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880175" y="2790974"/>
            <a:ext cx="844257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A78BF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COMMUNITIES</a:t>
            </a:r>
            <a:endParaRPr lang="en-US" sz="790" dirty="0">
              <a:latin typeface="Montserrat" panose="00000500000000000000" pitchFamily="2" charset="0"/>
            </a:endParaRPr>
          </a:p>
        </p:txBody>
      </p:sp>
      <p:sp>
        <p:nvSpPr>
          <p:cNvPr id="27" name="Text 19"/>
          <p:cNvSpPr/>
          <p:nvPr/>
        </p:nvSpPr>
        <p:spPr>
          <a:xfrm>
            <a:off x="6715423" y="2984599"/>
            <a:ext cx="1745602" cy="371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Alumni, families, &amp; local ecosystems who </a:t>
            </a:r>
            <a:r>
              <a:rPr lang="en-US" sz="620" b="1" dirty="0">
                <a:solidFill>
                  <a:srgbClr val="A78BF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Give Back</a:t>
            </a:r>
            <a:r>
              <a:rPr lang="en-US" sz="620" dirty="0">
                <a:solidFill>
                  <a:srgbClr val="A8C0E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— mentoring, hiring &amp; reinvesting to keep the cycle thriving.</a:t>
            </a:r>
            <a:endParaRPr lang="en-US" sz="620" dirty="0">
              <a:latin typeface="Montserrat" panose="00000500000000000000" pitchFamily="2" charset="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429220" y="4623643"/>
            <a:ext cx="8285559" cy="7590"/>
          </a:xfrm>
          <a:prstGeom prst="rect">
            <a:avLst/>
          </a:prstGeom>
          <a:gradFill rotWithShape="1">
            <a:gsLst>
              <a:gs pos="0">
                <a:srgbClr val="00C896">
                  <a:alpha val="20000"/>
                </a:srgbClr>
              </a:gs>
              <a:gs pos="50000">
                <a:srgbClr val="00C896"/>
              </a:gs>
              <a:gs pos="100000">
                <a:srgbClr val="00C896">
                  <a:alpha val="2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9" name="Text 21"/>
          <p:cNvSpPr/>
          <p:nvPr/>
        </p:nvSpPr>
        <p:spPr>
          <a:xfrm>
            <a:off x="14942" y="4702225"/>
            <a:ext cx="9114115" cy="154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18"/>
              </a:lnSpc>
              <a:buNone/>
            </a:pPr>
            <a:r>
              <a:rPr lang="en-US" sz="870" b="1" kern="0" spc="9" dirty="0">
                <a:solidFill>
                  <a:srgbClr val="FFFFFF"/>
                </a:solidFill>
                <a:latin typeface="Montserrat" panose="00000500000000000000" pitchFamily="2" charset="0"/>
                <a:ea typeface="Calibri Light" pitchFamily="34" charset="-122"/>
                <a:cs typeface="Calibri Light" pitchFamily="34" charset="-120"/>
              </a:rPr>
              <a:t>“Every dollar invested pours into a cycle that lifts students, transforms communities, and returns value for generations.”</a:t>
            </a:r>
            <a:endParaRPr lang="en-US" sz="870" dirty="0">
              <a:latin typeface="Montserrat" panose="00000500000000000000" pitchFamily="2" charset="0"/>
            </a:endParaRPr>
          </a:p>
        </p:txBody>
      </p:sp>
      <p:sp>
        <p:nvSpPr>
          <p:cNvPr id="30" name="Text 22"/>
          <p:cNvSpPr/>
          <p:nvPr/>
        </p:nvSpPr>
        <p:spPr>
          <a:xfrm>
            <a:off x="14942" y="4885879"/>
            <a:ext cx="911411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20"/>
              </a:lnSpc>
              <a:buNone/>
            </a:pPr>
            <a:r>
              <a:rPr lang="en-US" sz="680" kern="0" spc="27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— STEM ADVOCATE LLC  |  stemadvocatellc.com</a:t>
            </a:r>
            <a:endParaRPr lang="en-US" sz="680" dirty="0">
              <a:latin typeface="Montserrat" panose="00000500000000000000" pitchFamily="2" charset="0"/>
            </a:endParaRPr>
          </a:p>
        </p:txBody>
      </p:sp>
      <p:sp>
        <p:nvSpPr>
          <p:cNvPr id="31" name="Text 23"/>
          <p:cNvSpPr/>
          <p:nvPr/>
        </p:nvSpPr>
        <p:spPr>
          <a:xfrm>
            <a:off x="4564707" y="1852464"/>
            <a:ext cx="1911991" cy="7590"/>
          </a:xfrm>
          <a:custGeom>
            <a:avLst/>
            <a:gdLst/>
            <a:ahLst/>
            <a:cxnLst/>
            <a:rect l="l" t="t" r="r" b="b"/>
            <a:pathLst>
              <a:path w="1911991" h="7590">
                <a:moveTo>
                  <a:pt x="71120" y="0"/>
                </a:moveTo>
                <a:lnTo>
                  <a:pt x="1840871" y="0"/>
                </a:lnTo>
                <a:lnTo>
                  <a:pt x="1852449" y="949"/>
                </a:lnTo>
                <a:lnTo>
                  <a:pt x="1857190" y="1898"/>
                </a:lnTo>
                <a:lnTo>
                  <a:pt x="1860790" y="2846"/>
                </a:lnTo>
                <a:lnTo>
                  <a:pt x="1863793" y="3795"/>
                </a:lnTo>
                <a:lnTo>
                  <a:pt x="1866411" y="4744"/>
                </a:lnTo>
                <a:lnTo>
                  <a:pt x="1868752" y="5693"/>
                </a:lnTo>
                <a:lnTo>
                  <a:pt x="1870881" y="6641"/>
                </a:lnTo>
                <a:lnTo>
                  <a:pt x="1872840" y="7590"/>
                </a:lnTo>
                <a:lnTo>
                  <a:pt x="39151" y="7590"/>
                </a:lnTo>
                <a:lnTo>
                  <a:pt x="41110" y="6641"/>
                </a:lnTo>
                <a:lnTo>
                  <a:pt x="43240" y="5693"/>
                </a:lnTo>
                <a:lnTo>
                  <a:pt x="45581" y="4744"/>
                </a:lnTo>
                <a:lnTo>
                  <a:pt x="48198" y="3795"/>
                </a:lnTo>
                <a:lnTo>
                  <a:pt x="51201" y="2846"/>
                </a:lnTo>
                <a:lnTo>
                  <a:pt x="54801" y="1898"/>
                </a:lnTo>
                <a:lnTo>
                  <a:pt x="59542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2" name="Text 24"/>
          <p:cNvSpPr/>
          <p:nvPr/>
        </p:nvSpPr>
        <p:spPr>
          <a:xfrm>
            <a:off x="6615113" y="1852464"/>
            <a:ext cx="1911991" cy="7590"/>
          </a:xfrm>
          <a:custGeom>
            <a:avLst/>
            <a:gdLst/>
            <a:ahLst/>
            <a:cxnLst/>
            <a:rect l="l" t="t" r="r" b="b"/>
            <a:pathLst>
              <a:path w="1911991" h="7590">
                <a:moveTo>
                  <a:pt x="71120" y="0"/>
                </a:moveTo>
                <a:lnTo>
                  <a:pt x="1840871" y="0"/>
                </a:lnTo>
                <a:lnTo>
                  <a:pt x="1852449" y="949"/>
                </a:lnTo>
                <a:lnTo>
                  <a:pt x="1857190" y="1898"/>
                </a:lnTo>
                <a:lnTo>
                  <a:pt x="1860790" y="2846"/>
                </a:lnTo>
                <a:lnTo>
                  <a:pt x="1863793" y="3795"/>
                </a:lnTo>
                <a:lnTo>
                  <a:pt x="1866411" y="4744"/>
                </a:lnTo>
                <a:lnTo>
                  <a:pt x="1868752" y="5693"/>
                </a:lnTo>
                <a:lnTo>
                  <a:pt x="1870881" y="6641"/>
                </a:lnTo>
                <a:lnTo>
                  <a:pt x="1872840" y="7590"/>
                </a:lnTo>
                <a:lnTo>
                  <a:pt x="39151" y="7590"/>
                </a:lnTo>
                <a:lnTo>
                  <a:pt x="41110" y="6641"/>
                </a:lnTo>
                <a:lnTo>
                  <a:pt x="43240" y="5693"/>
                </a:lnTo>
                <a:lnTo>
                  <a:pt x="45581" y="4744"/>
                </a:lnTo>
                <a:lnTo>
                  <a:pt x="48198" y="3795"/>
                </a:lnTo>
                <a:lnTo>
                  <a:pt x="51201" y="2846"/>
                </a:lnTo>
                <a:lnTo>
                  <a:pt x="54801" y="1898"/>
                </a:lnTo>
                <a:lnTo>
                  <a:pt x="59542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3" name="Text 25"/>
          <p:cNvSpPr/>
          <p:nvPr/>
        </p:nvSpPr>
        <p:spPr>
          <a:xfrm>
            <a:off x="4564707" y="2698403"/>
            <a:ext cx="1911991" cy="7590"/>
          </a:xfrm>
          <a:custGeom>
            <a:avLst/>
            <a:gdLst/>
            <a:ahLst/>
            <a:cxnLst/>
            <a:rect l="l" t="t" r="r" b="b"/>
            <a:pathLst>
              <a:path w="1911991" h="7590">
                <a:moveTo>
                  <a:pt x="71120" y="0"/>
                </a:moveTo>
                <a:lnTo>
                  <a:pt x="1840871" y="0"/>
                </a:lnTo>
                <a:lnTo>
                  <a:pt x="1852449" y="949"/>
                </a:lnTo>
                <a:lnTo>
                  <a:pt x="1857190" y="1898"/>
                </a:lnTo>
                <a:lnTo>
                  <a:pt x="1860790" y="2846"/>
                </a:lnTo>
                <a:lnTo>
                  <a:pt x="1863793" y="3795"/>
                </a:lnTo>
                <a:lnTo>
                  <a:pt x="1866411" y="4744"/>
                </a:lnTo>
                <a:lnTo>
                  <a:pt x="1868752" y="5693"/>
                </a:lnTo>
                <a:lnTo>
                  <a:pt x="1870881" y="6641"/>
                </a:lnTo>
                <a:lnTo>
                  <a:pt x="1872840" y="7590"/>
                </a:lnTo>
                <a:lnTo>
                  <a:pt x="39151" y="7590"/>
                </a:lnTo>
                <a:lnTo>
                  <a:pt x="41110" y="6641"/>
                </a:lnTo>
                <a:lnTo>
                  <a:pt x="43240" y="5693"/>
                </a:lnTo>
                <a:lnTo>
                  <a:pt x="45581" y="4744"/>
                </a:lnTo>
                <a:lnTo>
                  <a:pt x="48198" y="3795"/>
                </a:lnTo>
                <a:lnTo>
                  <a:pt x="51201" y="2846"/>
                </a:lnTo>
                <a:lnTo>
                  <a:pt x="54801" y="1898"/>
                </a:lnTo>
                <a:lnTo>
                  <a:pt x="59542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4" name="Text 26"/>
          <p:cNvSpPr/>
          <p:nvPr/>
        </p:nvSpPr>
        <p:spPr>
          <a:xfrm>
            <a:off x="6615113" y="2698403"/>
            <a:ext cx="1911991" cy="7590"/>
          </a:xfrm>
          <a:custGeom>
            <a:avLst/>
            <a:gdLst/>
            <a:ahLst/>
            <a:cxnLst/>
            <a:rect l="l" t="t" r="r" b="b"/>
            <a:pathLst>
              <a:path w="1911991" h="7590">
                <a:moveTo>
                  <a:pt x="71120" y="0"/>
                </a:moveTo>
                <a:lnTo>
                  <a:pt x="1840871" y="0"/>
                </a:lnTo>
                <a:lnTo>
                  <a:pt x="1852449" y="949"/>
                </a:lnTo>
                <a:lnTo>
                  <a:pt x="1857190" y="1898"/>
                </a:lnTo>
                <a:lnTo>
                  <a:pt x="1860790" y="2846"/>
                </a:lnTo>
                <a:lnTo>
                  <a:pt x="1863793" y="3795"/>
                </a:lnTo>
                <a:lnTo>
                  <a:pt x="1866411" y="4744"/>
                </a:lnTo>
                <a:lnTo>
                  <a:pt x="1868752" y="5693"/>
                </a:lnTo>
                <a:lnTo>
                  <a:pt x="1870881" y="6641"/>
                </a:lnTo>
                <a:lnTo>
                  <a:pt x="1872840" y="7590"/>
                </a:lnTo>
                <a:lnTo>
                  <a:pt x="39151" y="7590"/>
                </a:lnTo>
                <a:lnTo>
                  <a:pt x="41110" y="6641"/>
                </a:lnTo>
                <a:lnTo>
                  <a:pt x="43240" y="5693"/>
                </a:lnTo>
                <a:lnTo>
                  <a:pt x="45581" y="4744"/>
                </a:lnTo>
                <a:lnTo>
                  <a:pt x="48198" y="3795"/>
                </a:lnTo>
                <a:lnTo>
                  <a:pt x="51201" y="2846"/>
                </a:lnTo>
                <a:lnTo>
                  <a:pt x="54801" y="1898"/>
                </a:lnTo>
                <a:lnTo>
                  <a:pt x="59542" y="94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DFBA05F-F425-737B-9533-02D61BA848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670" y="14670"/>
            <a:ext cx="722203" cy="572914"/>
          </a:xfrm>
          <a:prstGeom prst="rect">
            <a:avLst/>
          </a:prstGeom>
        </p:spPr>
      </p:pic>
      <p:sp>
        <p:nvSpPr>
          <p:cNvPr id="37" name="Text 0">
            <a:extLst>
              <a:ext uri="{FF2B5EF4-FFF2-40B4-BE49-F238E27FC236}">
                <a16:creationId xmlns:a16="http://schemas.microsoft.com/office/drawing/2014/main" id="{5AE82875-DF9E-6BC9-74F1-4F91F44544AF}"/>
              </a:ext>
            </a:extLst>
          </p:cNvPr>
          <p:cNvSpPr/>
          <p:nvPr/>
        </p:nvSpPr>
        <p:spPr>
          <a:xfrm>
            <a:off x="576761" y="679142"/>
            <a:ext cx="9144000" cy="241359"/>
          </a:xfrm>
          <a:prstGeom prst="rect">
            <a:avLst/>
          </a:prstGeom>
          <a:gradFill rotWithShape="1">
            <a:gsLst>
              <a:gs pos="0">
                <a:srgbClr val="1A7BC4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42000" r="50000" b="58000"/>
            </a:path>
          </a:gradFill>
          <a:ln/>
        </p:spPr>
        <p:txBody>
          <a:bodyPr wrap="square" rtlCol="0" anchor="t"/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kern="0" spc="27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DEFINE, PLAN, and START YOUR STEM CAREER DEBT-FREE</a:t>
            </a:r>
            <a:r>
              <a:rPr lang="en-US" sz="1100" kern="0" spc="27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kern="0" spc="27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with support of PROFESSIONAL STEM MENTORS!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kern="0" spc="27" dirty="0">
                <a:solidFill>
                  <a:srgbClr val="00C89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164</Words>
  <Application>Microsoft Office PowerPoint</Application>
  <PresentationFormat>On-screen Show (16:9)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Montserrat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PptxGenJS Presentation</dc:subject>
  <dc:creator>docgen</dc:creator>
  <cp:lastModifiedBy>April Brown</cp:lastModifiedBy>
  <cp:revision>5</cp:revision>
  <dcterms:created xsi:type="dcterms:W3CDTF">2026-08-04T18:38:32Z</dcterms:created>
  <dcterms:modified xsi:type="dcterms:W3CDTF">2026-08-05T00:01:54Z</dcterms:modified>
</cp:coreProperties>
</file>